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8"/>
  </p:sldMasterIdLst>
  <p:notesMasterIdLst>
    <p:notesMasterId r:id="rId43"/>
  </p:notesMasterIdLst>
  <p:sldIdLst>
    <p:sldId id="256" r:id="rId29"/>
    <p:sldId id="257" r:id="rId30"/>
    <p:sldId id="271" r:id="rId31"/>
    <p:sldId id="274" r:id="rId32"/>
    <p:sldId id="272" r:id="rId33"/>
    <p:sldId id="259" r:id="rId34"/>
    <p:sldId id="265" r:id="rId35"/>
    <p:sldId id="264" r:id="rId36"/>
    <p:sldId id="260" r:id="rId37"/>
    <p:sldId id="268" r:id="rId38"/>
    <p:sldId id="270" r:id="rId39"/>
    <p:sldId id="263" r:id="rId40"/>
    <p:sldId id="275" r:id="rId41"/>
    <p:sldId id="261" r:id="rId4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  <a:srgbClr val="137F41"/>
    <a:srgbClr val="128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196A9-0540-4FF0-B389-9FA8B1B47FA6}" v="94" dt="2024-05-30T12:25:27.720"/>
    <p1510:client id="{9A3E4FB4-FE2D-4683-BB99-3045B5D6FABE}" v="169" dt="2024-05-28T17:45:36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1" autoAdjust="0"/>
    <p:restoredTop sz="94660"/>
  </p:normalViewPr>
  <p:slideViewPr>
    <p:cSldViewPr snapToGrid="0">
      <p:cViewPr>
        <p:scale>
          <a:sx n="33" d="100"/>
          <a:sy n="33" d="100"/>
        </p:scale>
        <p:origin x="1382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95a226eeab5d998/Book%2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95a226eeab5d998/Book%20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95a226eeab5d998/Book%20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95a226eeab5d998/Book%20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/>
              <a:t>Faixa</a:t>
            </a:r>
            <a:r>
              <a:rPr lang="en-US" sz="2400" b="1" dirty="0"/>
              <a:t> </a:t>
            </a:r>
            <a:r>
              <a:rPr lang="en-US" sz="2400" b="1" dirty="0" err="1"/>
              <a:t>etária</a:t>
            </a:r>
            <a:r>
              <a:rPr lang="en-US" sz="2400" b="1" dirty="0"/>
              <a:t> dos </a:t>
            </a:r>
            <a:r>
              <a:rPr lang="en-US" sz="2400" b="1" dirty="0" err="1"/>
              <a:t>seguidores</a:t>
            </a:r>
            <a:r>
              <a:rPr lang="en-US" sz="2400" b="1" dirty="0"/>
              <a:t>  (</a:t>
            </a:r>
            <a:r>
              <a:rPr lang="en-US" sz="2400" b="1" dirty="0" err="1"/>
              <a:t>Outubro</a:t>
            </a:r>
            <a:r>
              <a:rPr lang="en-US" sz="2400" b="1" dirty="0"/>
              <a:t> de 2023 a Janeiro de 2024)</a:t>
            </a:r>
            <a:endParaRPr lang="pt-BR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37F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18 a 24</c:v>
                </c:pt>
                <c:pt idx="1">
                  <c:v>25 a 34 </c:v>
                </c:pt>
                <c:pt idx="2">
                  <c:v>35 a 44 </c:v>
                </c:pt>
                <c:pt idx="3">
                  <c:v>45 a 54</c:v>
                </c:pt>
                <c:pt idx="4">
                  <c:v>55 a 64</c:v>
                </c:pt>
                <c:pt idx="5">
                  <c:v>65+ </c:v>
                </c:pt>
              </c:strCache>
            </c:strRef>
          </c:cat>
          <c:val>
            <c:numRef>
              <c:f>Planilha1!$B$2:$B$7</c:f>
              <c:numCache>
                <c:formatCode>0.00%</c:formatCode>
                <c:ptCount val="6"/>
                <c:pt idx="0">
                  <c:v>0.53400000000000003</c:v>
                </c:pt>
                <c:pt idx="1">
                  <c:v>0.26700000000000002</c:v>
                </c:pt>
                <c:pt idx="2">
                  <c:v>0.113</c:v>
                </c:pt>
                <c:pt idx="3">
                  <c:v>3.2000000000000001E-2</c:v>
                </c:pt>
                <c:pt idx="4">
                  <c:v>1.6E-2</c:v>
                </c:pt>
                <c:pt idx="5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B-4E8F-84CA-D699D6F71E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0872207"/>
        <c:axId val="1290874287"/>
      </c:barChart>
      <c:catAx>
        <c:axId val="12908722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Faixa etária (em anos)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0874287"/>
        <c:crosses val="autoZero"/>
        <c:auto val="1"/>
        <c:lblAlgn val="ctr"/>
        <c:lblOffset val="100"/>
        <c:noMultiLvlLbl val="0"/>
      </c:catAx>
      <c:valAx>
        <c:axId val="12908742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087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/>
              <a:t>Seguidores</a:t>
            </a:r>
            <a:r>
              <a:rPr lang="en-US" dirty="0"/>
              <a:t> da </a:t>
            </a:r>
            <a:r>
              <a:rPr lang="en-US" dirty="0" err="1"/>
              <a:t>conta</a:t>
            </a:r>
            <a:r>
              <a:rPr lang="en-US" dirty="0"/>
              <a:t> do GEHHP por </a:t>
            </a:r>
            <a:r>
              <a:rPr lang="en-US" dirty="0" err="1"/>
              <a:t>sexo</a:t>
            </a:r>
            <a:r>
              <a:rPr lang="en-US" dirty="0"/>
              <a:t> entre </a:t>
            </a:r>
            <a:r>
              <a:rPr lang="en-US" dirty="0" err="1"/>
              <a:t>Outubro</a:t>
            </a:r>
            <a:r>
              <a:rPr lang="en-US" dirty="0"/>
              <a:t> de 2023 e Janeiro de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pieChart>
        <c:varyColors val="0"/>
        <c:ser>
          <c:idx val="0"/>
          <c:order val="0"/>
          <c:tx>
            <c:strRef>
              <c:f>'[Book 4.xlsx]Sexo'!$B$1</c:f>
              <c:strCache>
                <c:ptCount val="1"/>
                <c:pt idx="0">
                  <c:v>Usuários</c:v>
                </c:pt>
              </c:strCache>
            </c:strRef>
          </c:tx>
          <c:spPr>
            <a:solidFill>
              <a:srgbClr val="186C24"/>
            </a:solidFill>
            <a:ln w="19050">
              <a:solidFill>
                <a:schemeClr val="lt1"/>
              </a:solidFill>
            </a:ln>
            <a:effectLst/>
          </c:spPr>
          <c:dPt>
            <c:idx val="1"/>
            <c:bubble3D val="0"/>
            <c:spPr>
              <a:solidFill>
                <a:srgbClr val="145F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5-410E-8B74-F12A057DCF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35,4%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FD8-4B1C-9CA8-876443BFC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64,5%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3E5-410E-8B74-F12A057DC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'[Book 4.xlsx]Sexo'!$A$2:$A$3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'[Book 4.xlsx]Sexo'!$B$2:$B$3</c:f>
              <c:numCache>
                <c:formatCode>General</c:formatCode>
                <c:ptCount val="2"/>
                <c:pt idx="0">
                  <c:v>35.854999999999997</c:v>
                </c:pt>
                <c:pt idx="1">
                  <c:v>65.144999999999996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E5-410E-8B74-F12A057DC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/>
              <a:t>Cidades</a:t>
            </a:r>
            <a:r>
              <a:rPr lang="en-US" dirty="0"/>
              <a:t> de </a:t>
            </a:r>
            <a:r>
              <a:rPr lang="en-US" dirty="0" err="1"/>
              <a:t>origem</a:t>
            </a:r>
            <a:r>
              <a:rPr lang="en-US" dirty="0"/>
              <a:t> dos </a:t>
            </a:r>
            <a:r>
              <a:rPr lang="en-US" dirty="0" err="1"/>
              <a:t>seguidores</a:t>
            </a:r>
            <a:r>
              <a:rPr lang="en-US" dirty="0"/>
              <a:t> da </a:t>
            </a:r>
            <a:r>
              <a:rPr lang="en-US" dirty="0" err="1"/>
              <a:t>conta</a:t>
            </a:r>
            <a:r>
              <a:rPr lang="en-US" dirty="0"/>
              <a:t> do GEHHP entre </a:t>
            </a:r>
            <a:r>
              <a:rPr lang="en-US" dirty="0" err="1"/>
              <a:t>Outubro</a:t>
            </a:r>
            <a:r>
              <a:rPr lang="en-US" dirty="0"/>
              <a:t> de 2023 e </a:t>
            </a:r>
            <a:r>
              <a:rPr lang="en-US" dirty="0" err="1"/>
              <a:t>janeiro</a:t>
            </a:r>
            <a:r>
              <a:rPr lang="en-US" dirty="0"/>
              <a:t> de 2024</a:t>
            </a:r>
          </a:p>
        </c:rich>
      </c:tx>
      <c:layout>
        <c:manualLayout>
          <c:xMode val="edge"/>
          <c:yMode val="edge"/>
          <c:x val="9.765677677823285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Numero de seguidores (%)</c:v>
          </c:tx>
          <c:spPr>
            <a:solidFill>
              <a:srgbClr val="186C2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4A21F0A-7118-431C-B531-114B0EB7E4B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763-4190-B891-388F94877E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4A138A-CE12-4E9B-95D7-FC8432A110F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63-4190-B891-388F94877E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412B0B-5E4A-4DA9-9AFB-D566DC8C4F0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763-4190-B891-388F94877E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5787010-1CB8-4AC2-BF04-BA9890C3E91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63-4190-B891-388F94877E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8634FF7-2929-452B-A10D-684168D154D3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763-4190-B891-388F94877E7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29B97C6-1158-443A-94B6-057C3A8F030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63-4190-B891-388F94877E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 4.xlsx]Sheet1'!$A$2:$A$7</c:f>
              <c:strCache>
                <c:ptCount val="6"/>
                <c:pt idx="0">
                  <c:v>Belém</c:v>
                </c:pt>
                <c:pt idx="1">
                  <c:v>Fortaleza</c:v>
                </c:pt>
                <c:pt idx="2">
                  <c:v>Ananindeua</c:v>
                </c:pt>
                <c:pt idx="3">
                  <c:v>Macapá</c:v>
                </c:pt>
                <c:pt idx="4">
                  <c:v>Curitiba</c:v>
                </c:pt>
                <c:pt idx="5">
                  <c:v>Outras</c:v>
                </c:pt>
              </c:strCache>
            </c:strRef>
          </c:cat>
          <c:val>
            <c:numRef>
              <c:f>'[Book 4.xlsx]Sheet1'!$B$2:$B$7</c:f>
              <c:numCache>
                <c:formatCode>General</c:formatCode>
                <c:ptCount val="6"/>
                <c:pt idx="0">
                  <c:v>75.2</c:v>
                </c:pt>
                <c:pt idx="1">
                  <c:v>4.9000000000000004</c:v>
                </c:pt>
                <c:pt idx="2">
                  <c:v>3.9</c:v>
                </c:pt>
                <c:pt idx="3">
                  <c:v>2.9</c:v>
                </c:pt>
                <c:pt idx="4">
                  <c:v>2.9</c:v>
                </c:pt>
                <c:pt idx="5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B-4C61-AADE-BC06ED85A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88487"/>
        <c:axId val="48791047"/>
      </c:barChart>
      <c:catAx>
        <c:axId val="48788487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/>
                  <a:t>Cidades de origem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Calibri"/>
                  <a:cs typeface="Calibri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791047"/>
        <c:crosses val="autoZero"/>
        <c:auto val="1"/>
        <c:lblAlgn val="ctr"/>
        <c:lblOffset val="100"/>
        <c:noMultiLvlLbl val="0"/>
      </c:catAx>
      <c:valAx>
        <c:axId val="4879104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788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/>
              <a:t>Modalidades</a:t>
            </a:r>
            <a:r>
              <a:rPr lang="en-US" dirty="0"/>
              <a:t> de </a:t>
            </a:r>
            <a:r>
              <a:rPr lang="en-US" dirty="0" err="1"/>
              <a:t>publicação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consumidas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u="sng" dirty="0" err="1"/>
              <a:t>seguidores</a:t>
            </a:r>
            <a:r>
              <a:rPr lang="en-US" dirty="0"/>
              <a:t> do GEHHP entre </a:t>
            </a:r>
            <a:r>
              <a:rPr lang="en-US" dirty="0" err="1"/>
              <a:t>Outubro</a:t>
            </a:r>
            <a:r>
              <a:rPr lang="en-US" dirty="0"/>
              <a:t> de 2023 e Janeiro de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Modalidades de publicação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 4.xlsx]Modalidades usuários'!$A$2:$A$4</c:f>
              <c:strCache>
                <c:ptCount val="3"/>
                <c:pt idx="0">
                  <c:v>Stories</c:v>
                </c:pt>
                <c:pt idx="1">
                  <c:v>Reels</c:v>
                </c:pt>
                <c:pt idx="2">
                  <c:v>Publicações</c:v>
                </c:pt>
              </c:strCache>
            </c:strRef>
          </c:cat>
          <c:val>
            <c:numRef>
              <c:f>'[Book 4.xlsx]Modalidades usuários'!$B$2:$B$4</c:f>
              <c:numCache>
                <c:formatCode>General</c:formatCode>
                <c:ptCount val="3"/>
                <c:pt idx="0">
                  <c:v>90</c:v>
                </c:pt>
                <c:pt idx="1">
                  <c:v>23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7-4B6C-8535-C537995E8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001224"/>
        <c:axId val="85003272"/>
      </c:barChart>
      <c:catAx>
        <c:axId val="8500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003272"/>
        <c:crosses val="autoZero"/>
        <c:auto val="1"/>
        <c:lblAlgn val="ctr"/>
        <c:lblOffset val="100"/>
        <c:noMultiLvlLbl val="0"/>
      </c:catAx>
      <c:valAx>
        <c:axId val="8500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Número de usuários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Calibri"/>
                  <a:cs typeface="Calibri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00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/>
              <a:t>Modalidades</a:t>
            </a:r>
            <a:r>
              <a:rPr lang="en-US" dirty="0"/>
              <a:t> de </a:t>
            </a:r>
            <a:r>
              <a:rPr lang="en-US" dirty="0" err="1"/>
              <a:t>publicação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consumidas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u="sng" dirty="0" err="1"/>
              <a:t>não</a:t>
            </a:r>
            <a:r>
              <a:rPr lang="en-US" u="sng" dirty="0"/>
              <a:t> </a:t>
            </a:r>
            <a:r>
              <a:rPr lang="en-US" u="sng" dirty="0" err="1"/>
              <a:t>seguidores</a:t>
            </a:r>
            <a:r>
              <a:rPr lang="en-US" u="sng" dirty="0"/>
              <a:t> </a:t>
            </a:r>
            <a:r>
              <a:rPr lang="en-US" dirty="0"/>
              <a:t>do GEHHP entre </a:t>
            </a:r>
            <a:r>
              <a:rPr lang="en-US" dirty="0" err="1"/>
              <a:t>Outubro</a:t>
            </a:r>
            <a:r>
              <a:rPr lang="en-US" dirty="0"/>
              <a:t> de 2023 e Janeiro de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Modalidades de publicação</c:v>
          </c:tx>
          <c:spPr>
            <a:solidFill>
              <a:srgbClr val="186C2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'[Book 4.xlsx]Modalidades NS'!$A$2:$A$4</c:f>
              <c:strCache>
                <c:ptCount val="3"/>
                <c:pt idx="0">
                  <c:v>Stories</c:v>
                </c:pt>
                <c:pt idx="1">
                  <c:v>Reels</c:v>
                </c:pt>
                <c:pt idx="2">
                  <c:v>Publicações</c:v>
                </c:pt>
              </c:strCache>
            </c:strRef>
          </c:cat>
          <c:val>
            <c:numRef>
              <c:f>'[Book 4.xlsx]Modalidades NS'!$B$2:$B$4</c:f>
              <c:numCache>
                <c:formatCode>General</c:formatCode>
                <c:ptCount val="3"/>
                <c:pt idx="0">
                  <c:v>21</c:v>
                </c:pt>
                <c:pt idx="1">
                  <c:v>163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3-4386-A5A6-29772FF13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040839"/>
        <c:axId val="298017287"/>
      </c:barChart>
      <c:catAx>
        <c:axId val="82040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8017287"/>
        <c:crosses val="autoZero"/>
        <c:auto val="1"/>
        <c:lblAlgn val="ctr"/>
        <c:lblOffset val="100"/>
        <c:noMultiLvlLbl val="0"/>
      </c:catAx>
      <c:valAx>
        <c:axId val="298017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Número de usuários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Calibri"/>
                  <a:cs typeface="Calibri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040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91E3E-7F1C-4683-9611-DC5595C38F89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6769-E11D-472B-8B07-C22524A74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23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E6769-E11D-472B-8B07-C22524A74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6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E6769-E11D-472B-8B07-C22524A74DA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31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E6769-E11D-472B-8B07-C22524A74DA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05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E6769-E11D-472B-8B07-C22524A74DA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30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5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4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24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3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6.xml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4135782"/>
            <a:ext cx="13716000" cy="24075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b="1" dirty="0"/>
              <a:t>Compartilhando conhecimento microscópico: Mídias</a:t>
            </a:r>
            <a:r>
              <a:rPr lang="pt-BR" sz="2800" dirty="0"/>
              <a:t> sociais como veículo de divulgação em histologia e histopatologia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400" dirty="0"/>
              <a:t>Bárbara Araújo Campos, Caio Martins, Izabela Martins, João Linhares, Luciana Mota, Luiza Brandão, Nicolas Araújo, Yasmin Couto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454150" y="8243412"/>
            <a:ext cx="11461750" cy="519113"/>
          </a:xfrm>
        </p:spPr>
        <p:txBody>
          <a:bodyPr/>
          <a:lstStyle/>
          <a:p>
            <a:r>
              <a:rPr lang="pt-BR" sz="2400" dirty="0"/>
              <a:t>Centro Universitário do Estado do Pará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68690-EDA7-F175-9C81-6557F2B79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137F41"/>
                </a:solidFill>
              </a:rPr>
              <a:t>Resultados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54CA99-7096-16CC-C9A0-48E13A943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75DCD7-3EBD-2105-F2CC-4F923283F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804346"/>
              </p:ext>
            </p:extLst>
          </p:nvPr>
        </p:nvGraphicFramePr>
        <p:xfrm>
          <a:off x="819150" y="2586469"/>
          <a:ext cx="7923934" cy="575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205C0E6-DBB5-05A8-F99A-5FE5DFA2D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696643"/>
              </p:ext>
            </p:extLst>
          </p:nvPr>
        </p:nvGraphicFramePr>
        <p:xfrm>
          <a:off x="8906741" y="2571749"/>
          <a:ext cx="7919604" cy="578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399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68690-EDA7-F175-9C81-6557F2B79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54CA99-7096-16CC-C9A0-48E13A943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BDED9DB-D718-DE7F-F29F-98BC42ECE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568293"/>
              </p:ext>
            </p:extLst>
          </p:nvPr>
        </p:nvGraphicFramePr>
        <p:xfrm>
          <a:off x="1032013" y="3042409"/>
          <a:ext cx="7711109" cy="559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3F91298-EE8D-D629-FAF7-C501186D3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424991"/>
              </p:ext>
            </p:extLst>
          </p:nvPr>
        </p:nvGraphicFramePr>
        <p:xfrm>
          <a:off x="8754926" y="3046344"/>
          <a:ext cx="8793231" cy="558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26B1573-1C70-4BE5-8B1D-2BBD13E922E5}"/>
              </a:ext>
            </a:extLst>
          </p:cNvPr>
          <p:cNvSpPr txBox="1"/>
          <p:nvPr/>
        </p:nvSpPr>
        <p:spPr>
          <a:xfrm>
            <a:off x="8191500" y="901259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Fonte: autores </a:t>
            </a:r>
          </a:p>
        </p:txBody>
      </p:sp>
    </p:spTree>
    <p:extLst>
      <p:ext uri="{BB962C8B-B14F-4D97-AF65-F5344CB8AC3E}">
        <p14:creationId xmlns:p14="http://schemas.microsoft.com/office/powerpoint/2010/main" val="216332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A4AA1-FB4E-2CB3-775F-62A1A099F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2336038"/>
            <a:ext cx="10877094" cy="6265491"/>
          </a:xfrm>
        </p:spPr>
        <p:txBody>
          <a:bodyPr lIns="91440" tIns="45720" rIns="91440" bIns="45720" anchor="t"/>
          <a:lstStyle/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pt-BR" dirty="0">
                <a:cs typeface="Calibri"/>
              </a:rPr>
              <a:t>Instagram -  ferramenta efetiva no ensino da histologia; </a:t>
            </a: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pt-BR" dirty="0">
                <a:cs typeface="Calibri"/>
              </a:rPr>
              <a:t>“Minuto da Histologia” – publicações com conteúdo essencial, acessível e atraente, promovendo retenção do conhecimento; </a:t>
            </a: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pt-BR" dirty="0">
                <a:cs typeface="Calibri"/>
              </a:rPr>
              <a:t>Observou-se crescimento ativo de seguidores – adesão positiva por parte da comunidade estudantil; </a:t>
            </a: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pt-BR" dirty="0">
                <a:cs typeface="Calibri"/>
              </a:rPr>
              <a:t>Engajamento dos discentes com o conteúdo educacional publicado;</a:t>
            </a: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pt-BR" dirty="0">
                <a:cs typeface="Calibri"/>
              </a:rPr>
              <a:t>Fortalecimento da compreensão dos temas estudados no grupo do de estudo. </a:t>
            </a:r>
          </a:p>
        </p:txBody>
      </p:sp>
      <p:pic>
        <p:nvPicPr>
          <p:cNvPr id="8" name="Picture 7" descr="Diagrama, Quadro de comunicações&#10;&#10;Descrição gerada automaticamente">
            <a:extLst>
              <a:ext uri="{FF2B5EF4-FFF2-40B4-BE49-F238E27FC236}">
                <a16:creationId xmlns:a16="http://schemas.microsoft.com/office/drawing/2014/main" id="{0D279539-035A-8472-893D-B0F647325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243" y="2141207"/>
            <a:ext cx="4767233" cy="71193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A89B69C-5023-4503-9CD1-12C2B2333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12" b="92834" l="7295" r="93313">
                        <a14:foregroundMark x1="14590" y1="5212" x2="10334" y2="22801"/>
                        <a14:foregroundMark x1="10334" y1="22801" x2="10638" y2="23453"/>
                        <a14:foregroundMark x1="13678" y1="6189" x2="7599" y2="39088"/>
                        <a14:foregroundMark x1="7599" y1="39088" x2="13070" y2="65147"/>
                        <a14:foregroundMark x1="13070" y1="65147" x2="28875" y2="88274"/>
                        <a14:foregroundMark x1="28875" y1="88274" x2="57447" y2="88925"/>
                        <a14:foregroundMark x1="57447" y1="88925" x2="72340" y2="83062"/>
                        <a14:foregroundMark x1="72340" y1="83062" x2="81155" y2="68730"/>
                        <a14:foregroundMark x1="81155" y1="68730" x2="81459" y2="26710"/>
                        <a14:foregroundMark x1="81459" y1="26710" x2="44681" y2="12052"/>
                        <a14:foregroundMark x1="44681" y1="12052" x2="9726" y2="10749"/>
                        <a14:foregroundMark x1="27052" y1="13681" x2="57447" y2="15961"/>
                        <a14:foregroundMark x1="57447" y1="15961" x2="72644" y2="21824"/>
                        <a14:foregroundMark x1="72644" y1="21824" x2="90578" y2="55049"/>
                        <a14:foregroundMark x1="90578" y1="55049" x2="88754" y2="76873"/>
                        <a14:foregroundMark x1="88754" y1="76873" x2="70517" y2="89577"/>
                        <a14:foregroundMark x1="70517" y1="89577" x2="37386" y2="84691"/>
                        <a14:foregroundMark x1="37386" y1="84691" x2="17325" y2="59935"/>
                        <a14:foregroundMark x1="17325" y1="59935" x2="18237" y2="34202"/>
                        <a14:foregroundMark x1="18237" y1="34202" x2="27964" y2="15309"/>
                        <a14:foregroundMark x1="27964" y1="15309" x2="40122" y2="5537"/>
                        <a14:foregroundMark x1="37690" y1="6515" x2="75076" y2="8795"/>
                        <a14:foregroundMark x1="75076" y1="8795" x2="78116" y2="11401"/>
                        <a14:foregroundMark x1="80851" y1="10423" x2="89666" y2="26384"/>
                        <a14:foregroundMark x1="89666" y1="26384" x2="89666" y2="31922"/>
                        <a14:foregroundMark x1="88754" y1="42671" x2="90578" y2="75896"/>
                        <a14:foregroundMark x1="90578" y1="75896" x2="77204" y2="94788"/>
                        <a14:foregroundMark x1="77204" y1="94788" x2="36474" y2="96743"/>
                        <a14:foregroundMark x1="36474" y1="96743" x2="11246" y2="86319"/>
                        <a14:foregroundMark x1="11246" y1="86319" x2="7295" y2="59283"/>
                        <a14:foregroundMark x1="13374" y1="92182" x2="33435" y2="92508"/>
                        <a14:foregroundMark x1="33435" y1="92508" x2="62006" y2="90554"/>
                        <a14:foregroundMark x1="62006" y1="90554" x2="80547" y2="90554"/>
                        <a14:foregroundMark x1="80547" y1="90554" x2="93617" y2="80456"/>
                        <a14:foregroundMark x1="93617" y1="80456" x2="92705" y2="71987"/>
                        <a14:foregroundMark x1="86322" y1="91205" x2="13374" y2="92834"/>
                        <a14:foregroundMark x1="13374" y1="92834" x2="10942" y2="91857"/>
                        <a14:foregroundMark x1="23404" y1="21173" x2="60486" y2="27036"/>
                        <a14:foregroundMark x1="60486" y1="27036" x2="71733" y2="49186"/>
                        <a14:foregroundMark x1="71733" y1="49186" x2="48024" y2="73290"/>
                        <a14:foregroundMark x1="48024" y1="73290" x2="24620" y2="62541"/>
                        <a14:foregroundMark x1="24620" y1="62541" x2="23404" y2="32899"/>
                        <a14:foregroundMark x1="23404" y1="32899" x2="26444" y2="19544"/>
                        <a14:foregroundMark x1="33435" y1="22801" x2="79635" y2="28013"/>
                        <a14:foregroundMark x1="79635" y1="28013" x2="86626" y2="43322"/>
                        <a14:foregroundMark x1="86626" y1="43322" x2="83283" y2="68404"/>
                        <a14:foregroundMark x1="83283" y1="68404" x2="68997" y2="84039"/>
                        <a14:foregroundMark x1="68997" y1="84039" x2="41641" y2="76547"/>
                        <a14:foregroundMark x1="41641" y1="76547" x2="27052" y2="61889"/>
                        <a14:foregroundMark x1="27052" y1="61889" x2="32827" y2="17915"/>
                        <a14:foregroundMark x1="25228" y1="21173" x2="64438" y2="18893"/>
                        <a14:foregroundMark x1="64438" y1="18893" x2="82675" y2="30293"/>
                        <a14:foregroundMark x1="82675" y1="30293" x2="85714" y2="51792"/>
                        <a14:foregroundMark x1="85714" y1="51792" x2="81459" y2="78502"/>
                        <a14:foregroundMark x1="81459" y1="78502" x2="60486" y2="88599"/>
                        <a14:foregroundMark x1="60486" y1="88599" x2="32219" y2="82085"/>
                        <a14:foregroundMark x1="32219" y1="82085" x2="14590" y2="60586"/>
                        <a14:foregroundMark x1="14590" y1="60586" x2="14894" y2="40391"/>
                        <a14:foregroundMark x1="14894" y1="40391" x2="24012" y2="21498"/>
                        <a14:foregroundMark x1="24012" y1="21498" x2="27964" y2="18893"/>
                        <a14:foregroundMark x1="31611" y1="21498" x2="49848" y2="45603"/>
                        <a14:foregroundMark x1="49848" y1="45603" x2="52280" y2="46906"/>
                        <a14:foregroundMark x1="40426" y1="27036" x2="69909" y2="43974"/>
                        <a14:foregroundMark x1="62614" y1="21173" x2="80851" y2="41368"/>
                        <a14:foregroundMark x1="80851" y1="41368" x2="72948" y2="76221"/>
                        <a14:foregroundMark x1="72948" y1="76221" x2="53191" y2="78176"/>
                        <a14:foregroundMark x1="53191" y1="78176" x2="37690" y2="49511"/>
                        <a14:foregroundMark x1="37690" y1="49511" x2="38602" y2="30619"/>
                        <a14:foregroundMark x1="38602" y1="30619" x2="59271" y2="26710"/>
                        <a14:foregroundMark x1="59271" y1="26710" x2="63526" y2="21173"/>
                        <a14:foregroundMark x1="67173" y1="32899" x2="75684" y2="60912"/>
                        <a14:foregroundMark x1="75684" y1="60912" x2="66869" y2="491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1493" y="6771503"/>
            <a:ext cx="1961168" cy="183002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6C659F9-CD49-4E71-AEF9-F80F6FFA6A5E}"/>
              </a:ext>
            </a:extLst>
          </p:cNvPr>
          <p:cNvSpPr txBox="1"/>
          <p:nvPr/>
        </p:nvSpPr>
        <p:spPr>
          <a:xfrm>
            <a:off x="13150661" y="9348159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Fonte: autores </a:t>
            </a:r>
          </a:p>
        </p:txBody>
      </p:sp>
    </p:spTree>
    <p:extLst>
      <p:ext uri="{BB962C8B-B14F-4D97-AF65-F5344CB8AC3E}">
        <p14:creationId xmlns:p14="http://schemas.microsoft.com/office/powerpoint/2010/main" val="7757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A4AA1-FB4E-2CB3-775F-62A1A099F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49" y="2336038"/>
            <a:ext cx="10877094" cy="7950962"/>
          </a:xfrm>
        </p:spPr>
        <p:txBody>
          <a:bodyPr lIns="91440" tIns="45720" rIns="91440" bIns="45720" anchor="t"/>
          <a:lstStyle/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cs typeface="Calibri"/>
              </a:rPr>
              <a:t>A Integração da tecnologia ao ensino da histologia é fundamental;</a:t>
            </a:r>
          </a:p>
          <a:p>
            <a:pPr marL="1143000" lvl="1" indent="-457200" algn="l">
              <a:lnSpc>
                <a:spcPct val="100000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cs typeface="Calibri"/>
              </a:rPr>
              <a:t>Moderniza a prática educacional; </a:t>
            </a:r>
          </a:p>
          <a:p>
            <a:pPr marL="1143000" lvl="1" indent="-457200" algn="l">
              <a:lnSpc>
                <a:spcPct val="100000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cs typeface="Calibri"/>
              </a:rPr>
              <a:t>Aprimora o processo de ensino-aprendizagem;</a:t>
            </a:r>
          </a:p>
          <a:p>
            <a:pPr marL="1143000" lvl="1" indent="-457200" algn="l">
              <a:lnSpc>
                <a:spcPct val="100000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cs typeface="Calibri"/>
              </a:rPr>
              <a:t>Proporciona uma melhor efetividade na produção do conhecimento médico. </a:t>
            </a: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cs typeface="Calibri"/>
              </a:rPr>
              <a:t>As mídias sociais são aliadas à divulgação do conhecimento científico; </a:t>
            </a:r>
          </a:p>
          <a:p>
            <a:pPr marL="1143000" lvl="1" indent="-457200" algn="l">
              <a:lnSpc>
                <a:spcPct val="100000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cs typeface="Calibri"/>
              </a:rPr>
              <a:t>Instagram – plataforma dinâmica e acessível para a promoção do conhecimento microscópico; </a:t>
            </a:r>
          </a:p>
          <a:p>
            <a:pPr marL="1143000" lvl="1" indent="-457200" algn="l">
              <a:lnSpc>
                <a:spcPct val="100000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cs typeface="Calibri"/>
              </a:rPr>
              <a:t>Forma comunidade de aprendizagem e compartilhamento. </a:t>
            </a: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cs typeface="Calibri"/>
              </a:rPr>
              <a:t>Deve-se continuar a avaliar estratégias de divulgação nas mídias sociais e adaptá-las para garantir a eficácia contínua da transmissão do ensino histológico. </a:t>
            </a: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endParaRPr lang="pt-BR" sz="28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endParaRPr lang="en-US" sz="2800" dirty="0"/>
          </a:p>
        </p:txBody>
      </p:sp>
      <p:pic>
        <p:nvPicPr>
          <p:cNvPr id="8" name="Picture 7" descr="Diagrama, Quadro de comunicações&#10;&#10;Descrição gerada automaticamente">
            <a:extLst>
              <a:ext uri="{FF2B5EF4-FFF2-40B4-BE49-F238E27FC236}">
                <a16:creationId xmlns:a16="http://schemas.microsoft.com/office/drawing/2014/main" id="{0D279539-035A-8472-893D-B0F647325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243" y="2141207"/>
            <a:ext cx="4767233" cy="71193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A89B69C-5023-4503-9CD1-12C2B2333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12" b="92834" l="7295" r="93313">
                        <a14:foregroundMark x1="14590" y1="5212" x2="10334" y2="22801"/>
                        <a14:foregroundMark x1="10334" y1="22801" x2="10638" y2="23453"/>
                        <a14:foregroundMark x1="13678" y1="6189" x2="7599" y2="39088"/>
                        <a14:foregroundMark x1="7599" y1="39088" x2="13070" y2="65147"/>
                        <a14:foregroundMark x1="13070" y1="65147" x2="28875" y2="88274"/>
                        <a14:foregroundMark x1="28875" y1="88274" x2="57447" y2="88925"/>
                        <a14:foregroundMark x1="57447" y1="88925" x2="72340" y2="83062"/>
                        <a14:foregroundMark x1="72340" y1="83062" x2="81155" y2="68730"/>
                        <a14:foregroundMark x1="81155" y1="68730" x2="81459" y2="26710"/>
                        <a14:foregroundMark x1="81459" y1="26710" x2="44681" y2="12052"/>
                        <a14:foregroundMark x1="44681" y1="12052" x2="9726" y2="10749"/>
                        <a14:foregroundMark x1="27052" y1="13681" x2="57447" y2="15961"/>
                        <a14:foregroundMark x1="57447" y1="15961" x2="72644" y2="21824"/>
                        <a14:foregroundMark x1="72644" y1="21824" x2="90578" y2="55049"/>
                        <a14:foregroundMark x1="90578" y1="55049" x2="88754" y2="76873"/>
                        <a14:foregroundMark x1="88754" y1="76873" x2="70517" y2="89577"/>
                        <a14:foregroundMark x1="70517" y1="89577" x2="37386" y2="84691"/>
                        <a14:foregroundMark x1="37386" y1="84691" x2="17325" y2="59935"/>
                        <a14:foregroundMark x1="17325" y1="59935" x2="18237" y2="34202"/>
                        <a14:foregroundMark x1="18237" y1="34202" x2="27964" y2="15309"/>
                        <a14:foregroundMark x1="27964" y1="15309" x2="40122" y2="5537"/>
                        <a14:foregroundMark x1="37690" y1="6515" x2="75076" y2="8795"/>
                        <a14:foregroundMark x1="75076" y1="8795" x2="78116" y2="11401"/>
                        <a14:foregroundMark x1="80851" y1="10423" x2="89666" y2="26384"/>
                        <a14:foregroundMark x1="89666" y1="26384" x2="89666" y2="31922"/>
                        <a14:foregroundMark x1="88754" y1="42671" x2="90578" y2="75896"/>
                        <a14:foregroundMark x1="90578" y1="75896" x2="77204" y2="94788"/>
                        <a14:foregroundMark x1="77204" y1="94788" x2="36474" y2="96743"/>
                        <a14:foregroundMark x1="36474" y1="96743" x2="11246" y2="86319"/>
                        <a14:foregroundMark x1="11246" y1="86319" x2="7295" y2="59283"/>
                        <a14:foregroundMark x1="13374" y1="92182" x2="33435" y2="92508"/>
                        <a14:foregroundMark x1="33435" y1="92508" x2="62006" y2="90554"/>
                        <a14:foregroundMark x1="62006" y1="90554" x2="80547" y2="90554"/>
                        <a14:foregroundMark x1="80547" y1="90554" x2="93617" y2="80456"/>
                        <a14:foregroundMark x1="93617" y1="80456" x2="92705" y2="71987"/>
                        <a14:foregroundMark x1="86322" y1="91205" x2="13374" y2="92834"/>
                        <a14:foregroundMark x1="13374" y1="92834" x2="10942" y2="91857"/>
                        <a14:foregroundMark x1="23404" y1="21173" x2="60486" y2="27036"/>
                        <a14:foregroundMark x1="60486" y1="27036" x2="71733" y2="49186"/>
                        <a14:foregroundMark x1="71733" y1="49186" x2="48024" y2="73290"/>
                        <a14:foregroundMark x1="48024" y1="73290" x2="24620" y2="62541"/>
                        <a14:foregroundMark x1="24620" y1="62541" x2="23404" y2="32899"/>
                        <a14:foregroundMark x1="23404" y1="32899" x2="26444" y2="19544"/>
                        <a14:foregroundMark x1="33435" y1="22801" x2="79635" y2="28013"/>
                        <a14:foregroundMark x1="79635" y1="28013" x2="86626" y2="43322"/>
                        <a14:foregroundMark x1="86626" y1="43322" x2="83283" y2="68404"/>
                        <a14:foregroundMark x1="83283" y1="68404" x2="68997" y2="84039"/>
                        <a14:foregroundMark x1="68997" y1="84039" x2="41641" y2="76547"/>
                        <a14:foregroundMark x1="41641" y1="76547" x2="27052" y2="61889"/>
                        <a14:foregroundMark x1="27052" y1="61889" x2="32827" y2="17915"/>
                        <a14:foregroundMark x1="25228" y1="21173" x2="64438" y2="18893"/>
                        <a14:foregroundMark x1="64438" y1="18893" x2="82675" y2="30293"/>
                        <a14:foregroundMark x1="82675" y1="30293" x2="85714" y2="51792"/>
                        <a14:foregroundMark x1="85714" y1="51792" x2="81459" y2="78502"/>
                        <a14:foregroundMark x1="81459" y1="78502" x2="60486" y2="88599"/>
                        <a14:foregroundMark x1="60486" y1="88599" x2="32219" y2="82085"/>
                        <a14:foregroundMark x1="32219" y1="82085" x2="14590" y2="60586"/>
                        <a14:foregroundMark x1="14590" y1="60586" x2="14894" y2="40391"/>
                        <a14:foregroundMark x1="14894" y1="40391" x2="24012" y2="21498"/>
                        <a14:foregroundMark x1="24012" y1="21498" x2="27964" y2="18893"/>
                        <a14:foregroundMark x1="31611" y1="21498" x2="49848" y2="45603"/>
                        <a14:foregroundMark x1="49848" y1="45603" x2="52280" y2="46906"/>
                        <a14:foregroundMark x1="40426" y1="27036" x2="69909" y2="43974"/>
                        <a14:foregroundMark x1="62614" y1="21173" x2="80851" y2="41368"/>
                        <a14:foregroundMark x1="80851" y1="41368" x2="72948" y2="76221"/>
                        <a14:foregroundMark x1="72948" y1="76221" x2="53191" y2="78176"/>
                        <a14:foregroundMark x1="53191" y1="78176" x2="37690" y2="49511"/>
                        <a14:foregroundMark x1="37690" y1="49511" x2="38602" y2="30619"/>
                        <a14:foregroundMark x1="38602" y1="30619" x2="59271" y2="26710"/>
                        <a14:foregroundMark x1="59271" y1="26710" x2="63526" y2="21173"/>
                        <a14:foregroundMark x1="67173" y1="32899" x2="75684" y2="60912"/>
                        <a14:foregroundMark x1="75684" y1="60912" x2="66869" y2="491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1493" y="6771503"/>
            <a:ext cx="1961168" cy="18300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3F39ABA-BF17-4437-8B06-7418C46AF816}"/>
              </a:ext>
            </a:extLst>
          </p:cNvPr>
          <p:cNvSpPr txBox="1"/>
          <p:nvPr/>
        </p:nvSpPr>
        <p:spPr>
          <a:xfrm>
            <a:off x="13150661" y="9348159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Fonte: autores </a:t>
            </a:r>
          </a:p>
        </p:txBody>
      </p:sp>
    </p:spTree>
    <p:extLst>
      <p:ext uri="{BB962C8B-B14F-4D97-AF65-F5344CB8AC3E}">
        <p14:creationId xmlns:p14="http://schemas.microsoft.com/office/powerpoint/2010/main" val="18445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obrigada!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999925" y="4460567"/>
            <a:ext cx="16287750" cy="4926269"/>
          </a:xfrm>
        </p:spPr>
        <p:txBody>
          <a:bodyPr lIns="91440" tIns="45720" rIns="91440" bIns="45720" anchor="t"/>
          <a:lstStyle/>
          <a:p>
            <a:r>
              <a:rPr lang="pt-BR" dirty="0"/>
              <a:t>Bárbara Araújo Campos afirma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endParaRPr lang="pt-BR" sz="30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723979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1" y="2336038"/>
            <a:ext cx="7929434" cy="7426785"/>
          </a:xfrm>
        </p:spPr>
        <p:txBody>
          <a:bodyPr lIns="91440" tIns="45720" rIns="91440" bIns="45720" anchor="t"/>
          <a:lstStyle/>
          <a:p>
            <a:pPr marL="457200" indent="-457200" algn="just">
              <a:lnSpc>
                <a:spcPct val="100000"/>
              </a:lnSpc>
              <a:buChar char="•"/>
            </a:pPr>
            <a:r>
              <a:rPr lang="pt-BR" sz="2800" b="1" u="sng" dirty="0"/>
              <a:t>HISTOLOGIA: </a:t>
            </a:r>
            <a:r>
              <a:rPr lang="pt-BR" sz="2800" dirty="0"/>
              <a:t>Estudo das estruturas microscópicas dos tecidos;</a:t>
            </a:r>
          </a:p>
          <a:p>
            <a:pPr marL="1143000" lvl="1" indent="-457200" algn="just">
              <a:lnSpc>
                <a:spcPct val="100000"/>
              </a:lnSpc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Papel crucial para a compreensão da </a:t>
            </a:r>
            <a:r>
              <a:rPr lang="pt-BR" sz="2800" dirty="0" err="1">
                <a:solidFill>
                  <a:srgbClr val="565755"/>
                </a:solidFill>
              </a:rPr>
              <a:t>morfofisiologia</a:t>
            </a:r>
            <a:r>
              <a:rPr lang="pt-BR" sz="2800" dirty="0">
                <a:solidFill>
                  <a:srgbClr val="565755"/>
                </a:solidFill>
              </a:rPr>
              <a:t> humana. </a:t>
            </a:r>
          </a:p>
          <a:p>
            <a:pPr marL="457200" indent="-457200" algn="just">
              <a:lnSpc>
                <a:spcPct val="100000"/>
              </a:lnSpc>
              <a:buChar char="•"/>
            </a:pPr>
            <a:r>
              <a:rPr lang="pt-BR" sz="2800" b="1" u="sng" dirty="0">
                <a:cs typeface="Calibri" panose="020F0502020204030204"/>
              </a:rPr>
              <a:t>HISTOPATOLOGIA:</a:t>
            </a:r>
            <a:r>
              <a:rPr lang="pt-BR" sz="2800" dirty="0">
                <a:cs typeface="Calibri" panose="020F0502020204030204"/>
              </a:rPr>
              <a:t> estudo das alterações patológicas dos tecidos; </a:t>
            </a:r>
          </a:p>
          <a:p>
            <a:pPr marL="1143000" lvl="1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Fundamental para dar diagnósticos precisos, prognósticos confiáveis e abordagens terapêuticas eficazes.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A850A6C-8325-4539-B483-9506893C5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22" y="633066"/>
            <a:ext cx="6765651" cy="902086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A62ED74-B8E1-417A-A3F3-FD262A52E355}"/>
              </a:ext>
            </a:extLst>
          </p:cNvPr>
          <p:cNvSpPr txBox="1"/>
          <p:nvPr/>
        </p:nvSpPr>
        <p:spPr>
          <a:xfrm>
            <a:off x="12284383" y="9393491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Fonte: Laboratório Morfofuncional CESUPA</a:t>
            </a:r>
          </a:p>
        </p:txBody>
      </p:sp>
      <p:pic>
        <p:nvPicPr>
          <p:cNvPr id="9" name="Drawing 0">
            <a:extLst>
              <a:ext uri="{FF2B5EF4-FFF2-40B4-BE49-F238E27FC236}">
                <a16:creationId xmlns:a16="http://schemas.microsoft.com/office/drawing/2014/main" id="{60B2FF91-9A4E-480F-A802-6310119A0B2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144000" y="3947314"/>
            <a:ext cx="5091185" cy="51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723979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9908721" cy="7426785"/>
          </a:xfrm>
        </p:spPr>
        <p:txBody>
          <a:bodyPr lIns="91440" tIns="45720" rIns="91440" bIns="45720" anchor="t"/>
          <a:lstStyle/>
          <a:p>
            <a:pPr marL="457200" indent="-457200" algn="just">
              <a:lnSpc>
                <a:spcPct val="100000"/>
              </a:lnSpc>
              <a:buChar char="•"/>
            </a:pPr>
            <a:r>
              <a:rPr lang="pt-BR" sz="2800" dirty="0"/>
              <a:t>Nota-se um claro </a:t>
            </a:r>
            <a:r>
              <a:rPr lang="pt-BR" sz="2800" b="1" dirty="0"/>
              <a:t>distanciamento</a:t>
            </a:r>
            <a:r>
              <a:rPr lang="pt-BR" sz="2800" dirty="0"/>
              <a:t> entre os alunos da área da saúde e estas disciplinas:</a:t>
            </a:r>
          </a:p>
          <a:p>
            <a:pPr marL="1143000" lvl="2" indent="-4572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65755"/>
                </a:solidFill>
              </a:rPr>
              <a:t>Dificuldade de visualização e diferenciação entre estruturas; </a:t>
            </a:r>
          </a:p>
          <a:p>
            <a:pPr marL="1143000" lvl="2" indent="-4572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65755"/>
                </a:solidFill>
              </a:rPr>
              <a:t>Complexa terminologia, de difícil memorização; </a:t>
            </a:r>
          </a:p>
          <a:p>
            <a:pPr marL="1143000" lvl="2" indent="-4572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65755"/>
                </a:solidFill>
              </a:rPr>
              <a:t>Limitada carga horária destinada às práticas laboratoriais;</a:t>
            </a:r>
          </a:p>
          <a:p>
            <a:pPr marL="457200" lvl="1" indent="-4572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  <a:cs typeface="Calibri" panose="020F0502020204030204"/>
              </a:rPr>
              <a:t>O ensino tradicional da histologia desfavorece seu aprendizado de forma atrativa, levando à </a:t>
            </a:r>
            <a:r>
              <a:rPr lang="pt-BR" sz="2800" b="1" dirty="0">
                <a:solidFill>
                  <a:srgbClr val="565755"/>
                </a:solidFill>
                <a:cs typeface="Calibri" panose="020F0502020204030204"/>
              </a:rPr>
              <a:t>perda de interesse. </a:t>
            </a:r>
          </a:p>
          <a:p>
            <a:pPr marL="457200" lvl="1" indent="-4572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Baixo incentivo à procura da Patologia como especialidade médica; </a:t>
            </a:r>
          </a:p>
          <a:p>
            <a:pPr marL="457200" lvl="1" indent="-4572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565755"/>
              </a:solidFill>
              <a:cs typeface="Calibri" panose="020F0502020204030204"/>
            </a:endParaRPr>
          </a:p>
        </p:txBody>
      </p:sp>
      <p:pic>
        <p:nvPicPr>
          <p:cNvPr id="2050" name="Picture 2" descr="UNIFUCAMP | Laboratório de Microbiologia, Citologia, Fitopatologia e  Histologia - UNIFUCAMP">
            <a:extLst>
              <a:ext uri="{FF2B5EF4-FFF2-40B4-BE49-F238E27FC236}">
                <a16:creationId xmlns:a16="http://schemas.microsoft.com/office/drawing/2014/main" id="{E30AF687-D3BB-4D1B-BC3C-3E0D3664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114" y="2336038"/>
            <a:ext cx="6360482" cy="42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D5864D7-EAD4-450E-BE7E-582AD1721D1B}"/>
              </a:ext>
            </a:extLst>
          </p:cNvPr>
          <p:cNvSpPr txBox="1"/>
          <p:nvPr/>
        </p:nvSpPr>
        <p:spPr>
          <a:xfrm>
            <a:off x="11441723" y="6701482"/>
            <a:ext cx="6486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 dirty="0"/>
              <a:t>Fonte: UNIFUCAMP | Laboratório de Microbiologia, Citologia, Fitopatologia e Histologia</a:t>
            </a:r>
          </a:p>
        </p:txBody>
      </p:sp>
    </p:spTree>
    <p:extLst>
      <p:ext uri="{BB962C8B-B14F-4D97-AF65-F5344CB8AC3E}">
        <p14:creationId xmlns:p14="http://schemas.microsoft.com/office/powerpoint/2010/main" val="177178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723979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0622573" cy="6265491"/>
          </a:xfrm>
        </p:spPr>
        <p:txBody>
          <a:bodyPr lIns="91440" tIns="45720" rIns="91440" bIns="45720" anchor="t"/>
          <a:lstStyle/>
          <a:p>
            <a:pPr marL="457200" indent="-457200" algn="just">
              <a:buChar char="•"/>
            </a:pPr>
            <a:r>
              <a:rPr lang="pt-BR" dirty="0"/>
              <a:t>Grupo de Estudos de Histologia e Histopatologia (GEHHP) – setembro de 2023.  </a:t>
            </a:r>
          </a:p>
          <a:p>
            <a:pPr marL="457200" indent="-457200" algn="just">
              <a:buChar char="•"/>
            </a:pPr>
            <a:r>
              <a:rPr lang="pt-BR" dirty="0">
                <a:ea typeface="Calibri"/>
                <a:cs typeface="Calibri"/>
              </a:rPr>
              <a:t>OBJETIVOS: 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Instigar o interesse de estudantes de graduação em medicina sobre Histologia e Histopatologia; 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Destacar a importância destes na prática médica; 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Desmistificar tabus e tornar a histologia acessível;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Facilitar a compreensão dos estudos histológicos. 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565755"/>
              </a:solidFill>
            </a:endParaRPr>
          </a:p>
          <a:p>
            <a:pPr marL="457200" indent="-457200" algn="just">
              <a:buChar char="•"/>
            </a:pPr>
            <a:endParaRPr lang="pt-BR" dirty="0">
              <a:ea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6E6ECEA-F9D0-470E-9D76-1CE104DE3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2181679"/>
            <a:ext cx="64198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723979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1" y="2336038"/>
            <a:ext cx="9518650" cy="6265491"/>
          </a:xfrm>
        </p:spPr>
        <p:txBody>
          <a:bodyPr lIns="91440" tIns="45720" rIns="91440" bIns="45720" anchor="t"/>
          <a:lstStyle/>
          <a:p>
            <a:pPr marL="457200" indent="-457200" algn="just">
              <a:buChar char="•"/>
            </a:pPr>
            <a:r>
              <a:rPr lang="pt-BR" dirty="0"/>
              <a:t>A </a:t>
            </a:r>
            <a:r>
              <a:rPr lang="pt-BR" b="1" dirty="0"/>
              <a:t>integração de tecnologias </a:t>
            </a:r>
            <a:r>
              <a:rPr lang="pt-BR" dirty="0"/>
              <a:t>tem beneficiado o processo de ensino-aprendizagem;</a:t>
            </a:r>
          </a:p>
          <a:p>
            <a:pPr marL="1143000" lvl="1" indent="-457200" algn="just"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Facilita a assimilação de conteúdos lecionados em sala de aula.</a:t>
            </a:r>
          </a:p>
          <a:p>
            <a:pPr marL="1143000" lvl="1" indent="-457200" algn="just"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Torna o estudo interessante.</a:t>
            </a:r>
          </a:p>
          <a:p>
            <a:pPr marL="457200" indent="-457200" algn="just">
              <a:buChar char="•"/>
            </a:pPr>
            <a:r>
              <a:rPr lang="pt-BR" b="1" dirty="0"/>
              <a:t>Aplicação no ensino da histologia/</a:t>
            </a:r>
            <a:r>
              <a:rPr lang="pt-BR" b="1" dirty="0" err="1"/>
              <a:t>histopatologia</a:t>
            </a:r>
            <a:r>
              <a:rPr lang="pt-BR" b="1" dirty="0"/>
              <a:t>; </a:t>
            </a:r>
          </a:p>
          <a:p>
            <a:pPr marL="457200" indent="-457200" algn="just">
              <a:buChar char="•"/>
            </a:pPr>
            <a:r>
              <a:rPr lang="pt-BR" b="1" u="sng" dirty="0"/>
              <a:t>MÍDIAS SOCIAIS – INSTAGRAM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oferece um meio rápido de veiculação de conteúdo educacional;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Torna conteúdo acessível, palatável; 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Conteúdo pode ser acessado várias vezes – facilita fixação; 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Promove ambiente de integração entre usuários;</a:t>
            </a:r>
          </a:p>
          <a:p>
            <a:pPr marL="1143000" lvl="1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Ambiente de debate saudável.</a:t>
            </a:r>
          </a:p>
        </p:txBody>
      </p:sp>
      <p:pic>
        <p:nvPicPr>
          <p:cNvPr id="1026" name="Picture 2" descr="Medo do que a tecnologia pode nos proporcionar">
            <a:extLst>
              <a:ext uri="{FF2B5EF4-FFF2-40B4-BE49-F238E27FC236}">
                <a16:creationId xmlns:a16="http://schemas.microsoft.com/office/drawing/2014/main" id="{5B74161D-17EC-46E8-8F74-F0D57B948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15"/>
          <a:stretch/>
        </p:blipFill>
        <p:spPr bwMode="auto">
          <a:xfrm>
            <a:off x="12788720" y="2023191"/>
            <a:ext cx="4924094" cy="39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tal BPO">
            <a:extLst>
              <a:ext uri="{FF2B5EF4-FFF2-40B4-BE49-F238E27FC236}">
                <a16:creationId xmlns:a16="http://schemas.microsoft.com/office/drawing/2014/main" id="{C49226B5-3E91-4E21-9EE2-C6705C1BD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13839"/>
          <a:stretch/>
        </p:blipFill>
        <p:spPr bwMode="auto">
          <a:xfrm>
            <a:off x="10617314" y="5212547"/>
            <a:ext cx="4924094" cy="39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80F8B4D-47CE-4EE0-9F84-F0FA7611A6BF}"/>
              </a:ext>
            </a:extLst>
          </p:cNvPr>
          <p:cNvSpPr txBox="1"/>
          <p:nvPr/>
        </p:nvSpPr>
        <p:spPr>
          <a:xfrm>
            <a:off x="12241161" y="925829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Fonte: portal BPO</a:t>
            </a:r>
          </a:p>
        </p:txBody>
      </p:sp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7426785"/>
          </a:xfrm>
        </p:spPr>
        <p:txBody>
          <a:bodyPr lIns="91440" tIns="45720" rIns="91440" bIns="45720" anchor="t"/>
          <a:lstStyle/>
          <a:p>
            <a:pPr marL="457200" indent="-457200">
              <a:buChar char="•"/>
            </a:pPr>
            <a:r>
              <a:rPr lang="pt-BR" dirty="0"/>
              <a:t>Descrever a experiência do uso do Instagram como veículo de divulgação de conteúdos de histologia e </a:t>
            </a:r>
            <a:r>
              <a:rPr lang="pt-BR" dirty="0" err="1"/>
              <a:t>histopatologia</a:t>
            </a:r>
            <a:r>
              <a:rPr lang="pt-BR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3737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Métodos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0306050" cy="6265491"/>
          </a:xfrm>
        </p:spPr>
        <p:txBody>
          <a:bodyPr lIns="91440" tIns="45720" rIns="91440" bIns="45720" anchor="t"/>
          <a:lstStyle/>
          <a:p>
            <a:pPr marL="457200" indent="-457200">
              <a:buChar char="•"/>
            </a:pPr>
            <a:r>
              <a:rPr lang="pt-BR" dirty="0"/>
              <a:t>Divulgação: Criação de conta no Instagram “GE.HHP” em setembro de 2023</a:t>
            </a:r>
          </a:p>
          <a:p>
            <a:pPr marL="1257300" lvl="1" indent="-457200" algn="l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Foco:  Produção e divulgação de conteúdos sobre histologia e histopatologia em forma de postagens para estudantes da saúde. </a:t>
            </a:r>
          </a:p>
          <a:p>
            <a:pPr marL="1257300" lvl="1" indent="-457200" algn="l"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Divulgar aulas do grupo de estudo (quinzenais, Laboratório Morfofuncional CESUPA)</a:t>
            </a:r>
            <a:endParaRPr lang="en-US" sz="3000" dirty="0">
              <a:solidFill>
                <a:srgbClr val="565755"/>
              </a:solidFill>
            </a:endParaRPr>
          </a:p>
          <a:p>
            <a:pPr marL="457200" indent="-457200">
              <a:buChar char="•"/>
            </a:pPr>
            <a:r>
              <a:rPr lang="pt-BR" b="1" dirty="0"/>
              <a:t>Elaboração de roteiros didáticos </a:t>
            </a:r>
            <a:r>
              <a:rPr lang="pt-BR" dirty="0"/>
              <a:t>para as postagens (baseados no conteúdo das aulas abordadas no grupo de estudos); </a:t>
            </a:r>
          </a:p>
          <a:p>
            <a:pPr marL="1143000" lvl="1" indent="-457200" algn="l">
              <a:buChar char="•"/>
            </a:pPr>
            <a:r>
              <a:rPr lang="pt-BR" sz="3000" dirty="0">
                <a:solidFill>
                  <a:srgbClr val="565755"/>
                </a:solidFill>
              </a:rPr>
              <a:t>Publicações semanais:  </a:t>
            </a:r>
          </a:p>
          <a:p>
            <a:pPr marL="1828800" lvl="2" indent="-457200" algn="l">
              <a:buChar char="•"/>
            </a:pPr>
            <a:r>
              <a:rPr lang="pt-BR" sz="2400" dirty="0">
                <a:solidFill>
                  <a:srgbClr val="565755"/>
                </a:solidFill>
              </a:rPr>
              <a:t>Divulgação das aulas do grupo de estudos</a:t>
            </a:r>
          </a:p>
          <a:p>
            <a:pPr marL="1828800" lvl="2" indent="-457200" algn="l">
              <a:buChar char="•"/>
            </a:pPr>
            <a:r>
              <a:rPr lang="pt-BR" sz="2400" b="1" u="sng" dirty="0">
                <a:solidFill>
                  <a:srgbClr val="565755"/>
                </a:solidFill>
              </a:rPr>
              <a:t>Minuto da histologia </a:t>
            </a:r>
            <a:r>
              <a:rPr lang="pt-BR" sz="2400" dirty="0">
                <a:solidFill>
                  <a:srgbClr val="565755"/>
                </a:solidFill>
              </a:rPr>
              <a:t>(Sistema tegumentar); </a:t>
            </a:r>
          </a:p>
          <a:p>
            <a:pPr marL="1828800" lvl="2" indent="-457200" algn="l">
              <a:buChar char="•"/>
            </a:pPr>
            <a:endParaRPr lang="pt-BR" sz="2400" dirty="0">
              <a:solidFill>
                <a:srgbClr val="565755"/>
              </a:solidFill>
            </a:endParaRPr>
          </a:p>
        </p:txBody>
      </p:sp>
      <p:pic>
        <p:nvPicPr>
          <p:cNvPr id="5" name="Picture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4777F6C-0C1C-4332-BFFB-6127D7C3B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5562" y="2300715"/>
            <a:ext cx="3738182" cy="7023570"/>
          </a:xfrm>
          <a:prstGeom prst="rect">
            <a:avLst/>
          </a:prstGeom>
        </p:spPr>
      </p:pic>
      <p:pic>
        <p:nvPicPr>
          <p:cNvPr id="6" name="Picture 7" descr="Diagrama, Quadro de comunicações&#10;&#10;Descrição gerada automaticamente">
            <a:extLst>
              <a:ext uri="{FF2B5EF4-FFF2-40B4-BE49-F238E27FC236}">
                <a16:creationId xmlns:a16="http://schemas.microsoft.com/office/drawing/2014/main" id="{E3735C92-A1A4-4701-8153-00FA3AA06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3695" y="1840585"/>
            <a:ext cx="4200097" cy="627235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D6E46E9-1CBA-4C74-BFA2-6D3DD4FAEB2D}"/>
              </a:ext>
            </a:extLst>
          </p:cNvPr>
          <p:cNvSpPr txBox="1"/>
          <p:nvPr/>
        </p:nvSpPr>
        <p:spPr>
          <a:xfrm>
            <a:off x="13151792" y="932428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Fonte: autores </a:t>
            </a:r>
          </a:p>
        </p:txBody>
      </p:sp>
    </p:spTree>
    <p:extLst>
      <p:ext uri="{BB962C8B-B14F-4D97-AF65-F5344CB8AC3E}">
        <p14:creationId xmlns:p14="http://schemas.microsoft.com/office/powerpoint/2010/main" val="3537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0941" y="505817"/>
            <a:ext cx="11665975" cy="1216131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9467850" cy="6331751"/>
          </a:xfrm>
        </p:spPr>
        <p:txBody>
          <a:bodyPr lIns="91440" tIns="45720" rIns="91440" bIns="45720" anchor="t"/>
          <a:lstStyle/>
          <a:p>
            <a:pPr marL="457200" indent="-457200">
              <a:buChar char="•"/>
            </a:pPr>
            <a:r>
              <a:rPr lang="pt-BR" dirty="0"/>
              <a:t>9 publicações entre outubro do 2023 e janeiro de 2024. </a:t>
            </a:r>
            <a:endParaRPr lang="pt-BR" dirty="0">
              <a:cs typeface="Calibri" panose="020F0502020204030204"/>
            </a:endParaRPr>
          </a:p>
          <a:p>
            <a:pPr marL="457200" indent="-457200">
              <a:buChar char="•"/>
            </a:pPr>
            <a:r>
              <a:rPr lang="pt-BR" dirty="0"/>
              <a:t>101 seguidores;</a:t>
            </a:r>
            <a:endParaRPr lang="pt-BR" dirty="0">
              <a:cs typeface="Calibri" panose="020F0502020204030204"/>
            </a:endParaRPr>
          </a:p>
          <a:p>
            <a:pPr marL="457200" indent="-457200">
              <a:buChar char="•"/>
            </a:pPr>
            <a:r>
              <a:rPr lang="pt-BR" dirty="0"/>
              <a:t>1202 impressões, alcançando 260 indivíduos.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6A3C73B-78E7-4FDD-8895-FFC7B2D20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450157"/>
              </p:ext>
            </p:extLst>
          </p:nvPr>
        </p:nvGraphicFramePr>
        <p:xfrm>
          <a:off x="8937522" y="3052916"/>
          <a:ext cx="8698950" cy="528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E84053F-5A07-40A6-8279-D6DBADCD4457}"/>
              </a:ext>
            </a:extLst>
          </p:cNvPr>
          <p:cNvSpPr txBox="1"/>
          <p:nvPr/>
        </p:nvSpPr>
        <p:spPr>
          <a:xfrm>
            <a:off x="15780692" y="814975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Fonte: autores </a:t>
            </a:r>
          </a:p>
        </p:txBody>
      </p:sp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2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3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14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5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16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7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8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1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22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3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4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5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6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7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8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9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Props1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3A0F75A5-C3DB-480C-A819-62716C18AB1B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4C784340-BC9D-4637-977A-1315001D974A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1183EDAC-7FEC-4F68-9F33-5AE7405AB41B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BD4A0A6C-0775-4BC9-8644-D0293CE8EAB1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ECDC5A89-C6C5-4954-853E-8758557E9A77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D3D2DD76-676D-47EF-93C2-4D441BD16670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D915DCF7-B3F5-409B-B055-1C5253CC974D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0541FFF7-EFE5-4EF4-A15C-523983459DD6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8723D353-2353-462A-850B-17FD10A6565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46A36128-0ECD-40DE-B34D-C0C28D30655E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747</Words>
  <Application>Microsoft Office PowerPoint</Application>
  <PresentationFormat>Personalizar</PresentationFormat>
  <Paragraphs>98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Arial,Sans-Serif</vt:lpstr>
      <vt:lpstr>Calibri</vt:lpstr>
      <vt:lpstr>Calibri Bold</vt:lpstr>
      <vt:lpstr>Congresso de Patologia</vt:lpstr>
      <vt:lpstr>Compartilhando conhecimento microscópico: Mídias sociais como veículo de divulgação em histologia e histopatologia</vt:lpstr>
      <vt:lpstr>Declaração de Conflito de Interesse</vt:lpstr>
      <vt:lpstr>Introdução</vt:lpstr>
      <vt:lpstr>Introdução</vt:lpstr>
      <vt:lpstr>Introdução</vt:lpstr>
      <vt:lpstr>Introdução</vt:lpstr>
      <vt:lpstr>Objetivos</vt:lpstr>
      <vt:lpstr>Métodos</vt:lpstr>
      <vt:lpstr>Resultados</vt:lpstr>
      <vt:lpstr>Resultados</vt:lpstr>
      <vt:lpstr>Resultados</vt:lpstr>
      <vt:lpstr>Conclusão</vt:lpstr>
      <vt:lpstr>Conclusão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Bárbara Campos </cp:lastModifiedBy>
  <cp:revision>149</cp:revision>
  <dcterms:created xsi:type="dcterms:W3CDTF">2024-02-22T18:43:09Z</dcterms:created>
  <dcterms:modified xsi:type="dcterms:W3CDTF">2024-05-31T04:27:53Z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